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70" r:id="rId3"/>
    <p:sldId id="257" r:id="rId4"/>
    <p:sldId id="262" r:id="rId5"/>
    <p:sldId id="259" r:id="rId6"/>
    <p:sldId id="373" r:id="rId7"/>
    <p:sldId id="260" r:id="rId8"/>
    <p:sldId id="261" r:id="rId9"/>
    <p:sldId id="263" r:id="rId10"/>
    <p:sldId id="372"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2" d="100"/>
          <a:sy n="72" d="100"/>
        </p:scale>
        <p:origin x="41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jpg>
</file>

<file path=ppt/media/image4.png>
</file>

<file path=ppt/media/image5.jpg>
</file>

<file path=ppt/media/image6.jp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EB25CA-F748-46B0-BE7C-0ADDEB69EF14}" type="datetimeFigureOut">
              <a:rPr lang="en-US" smtClean="0"/>
              <a:t>8/14/2024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A39AC3-67A0-463A-A8D2-B65E0A3672C7}" type="slidenum">
              <a:rPr lang="en-US" smtClean="0"/>
              <a:t>‹#›</a:t>
            </a:fld>
            <a:endParaRPr lang="en-US"/>
          </a:p>
        </p:txBody>
      </p:sp>
    </p:spTree>
    <p:extLst>
      <p:ext uri="{BB962C8B-B14F-4D97-AF65-F5344CB8AC3E}">
        <p14:creationId xmlns:p14="http://schemas.microsoft.com/office/powerpoint/2010/main" val="1556997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EB25CA-F748-46B0-BE7C-0ADDEB69EF14}" type="datetimeFigureOut">
              <a:rPr lang="en-US" smtClean="0"/>
              <a:t>8/14/2024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A39AC3-67A0-463A-A8D2-B65E0A3672C7}" type="slidenum">
              <a:rPr lang="en-US" smtClean="0"/>
              <a:t>‹#›</a:t>
            </a:fld>
            <a:endParaRPr lang="en-US"/>
          </a:p>
        </p:txBody>
      </p:sp>
    </p:spTree>
    <p:extLst>
      <p:ext uri="{BB962C8B-B14F-4D97-AF65-F5344CB8AC3E}">
        <p14:creationId xmlns:p14="http://schemas.microsoft.com/office/powerpoint/2010/main" val="41072619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EB25CA-F748-46B0-BE7C-0ADDEB69EF14}" type="datetimeFigureOut">
              <a:rPr lang="en-US" smtClean="0"/>
              <a:t>8/14/2024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A39AC3-67A0-463A-A8D2-B65E0A3672C7}" type="slidenum">
              <a:rPr lang="en-US" smtClean="0"/>
              <a:t>‹#›</a:t>
            </a:fld>
            <a:endParaRPr lang="en-US"/>
          </a:p>
        </p:txBody>
      </p:sp>
    </p:spTree>
    <p:extLst>
      <p:ext uri="{BB962C8B-B14F-4D97-AF65-F5344CB8AC3E}">
        <p14:creationId xmlns:p14="http://schemas.microsoft.com/office/powerpoint/2010/main" val="525760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EB25CA-F748-46B0-BE7C-0ADDEB69EF14}" type="datetimeFigureOut">
              <a:rPr lang="en-US" smtClean="0"/>
              <a:t>8/14/2024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A39AC3-67A0-463A-A8D2-B65E0A3672C7}" type="slidenum">
              <a:rPr lang="en-US" smtClean="0"/>
              <a:t>‹#›</a:t>
            </a:fld>
            <a:endParaRPr lang="en-US"/>
          </a:p>
        </p:txBody>
      </p:sp>
    </p:spTree>
    <p:extLst>
      <p:ext uri="{BB962C8B-B14F-4D97-AF65-F5344CB8AC3E}">
        <p14:creationId xmlns:p14="http://schemas.microsoft.com/office/powerpoint/2010/main" val="3729103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EB25CA-F748-46B0-BE7C-0ADDEB69EF14}" type="datetimeFigureOut">
              <a:rPr lang="en-US" smtClean="0"/>
              <a:t>8/14/2024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A39AC3-67A0-463A-A8D2-B65E0A3672C7}" type="slidenum">
              <a:rPr lang="en-US" smtClean="0"/>
              <a:t>‹#›</a:t>
            </a:fld>
            <a:endParaRPr lang="en-US"/>
          </a:p>
        </p:txBody>
      </p:sp>
    </p:spTree>
    <p:extLst>
      <p:ext uri="{BB962C8B-B14F-4D97-AF65-F5344CB8AC3E}">
        <p14:creationId xmlns:p14="http://schemas.microsoft.com/office/powerpoint/2010/main" val="152679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8EB25CA-F748-46B0-BE7C-0ADDEB69EF14}" type="datetimeFigureOut">
              <a:rPr lang="en-US" smtClean="0"/>
              <a:t>8/14/2024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A39AC3-67A0-463A-A8D2-B65E0A3672C7}" type="slidenum">
              <a:rPr lang="en-US" smtClean="0"/>
              <a:t>‹#›</a:t>
            </a:fld>
            <a:endParaRPr lang="en-US"/>
          </a:p>
        </p:txBody>
      </p:sp>
    </p:spTree>
    <p:extLst>
      <p:ext uri="{BB962C8B-B14F-4D97-AF65-F5344CB8AC3E}">
        <p14:creationId xmlns:p14="http://schemas.microsoft.com/office/powerpoint/2010/main" val="2041765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8EB25CA-F748-46B0-BE7C-0ADDEB69EF14}" type="datetimeFigureOut">
              <a:rPr lang="en-US" smtClean="0"/>
              <a:t>8/14/2024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1A39AC3-67A0-463A-A8D2-B65E0A3672C7}" type="slidenum">
              <a:rPr lang="en-US" smtClean="0"/>
              <a:t>‹#›</a:t>
            </a:fld>
            <a:endParaRPr lang="en-US"/>
          </a:p>
        </p:txBody>
      </p:sp>
    </p:spTree>
    <p:extLst>
      <p:ext uri="{BB962C8B-B14F-4D97-AF65-F5344CB8AC3E}">
        <p14:creationId xmlns:p14="http://schemas.microsoft.com/office/powerpoint/2010/main" val="2265973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8EB25CA-F748-46B0-BE7C-0ADDEB69EF14}" type="datetimeFigureOut">
              <a:rPr lang="en-US" smtClean="0"/>
              <a:t>8/14/2024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1A39AC3-67A0-463A-A8D2-B65E0A3672C7}" type="slidenum">
              <a:rPr lang="en-US" smtClean="0"/>
              <a:t>‹#›</a:t>
            </a:fld>
            <a:endParaRPr lang="en-US"/>
          </a:p>
        </p:txBody>
      </p:sp>
    </p:spTree>
    <p:extLst>
      <p:ext uri="{BB962C8B-B14F-4D97-AF65-F5344CB8AC3E}">
        <p14:creationId xmlns:p14="http://schemas.microsoft.com/office/powerpoint/2010/main" val="3125965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EB25CA-F748-46B0-BE7C-0ADDEB69EF14}" type="datetimeFigureOut">
              <a:rPr lang="en-US" smtClean="0"/>
              <a:t>8/14/2024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1A39AC3-67A0-463A-A8D2-B65E0A3672C7}" type="slidenum">
              <a:rPr lang="en-US" smtClean="0"/>
              <a:t>‹#›</a:t>
            </a:fld>
            <a:endParaRPr lang="en-US"/>
          </a:p>
        </p:txBody>
      </p:sp>
    </p:spTree>
    <p:extLst>
      <p:ext uri="{BB962C8B-B14F-4D97-AF65-F5344CB8AC3E}">
        <p14:creationId xmlns:p14="http://schemas.microsoft.com/office/powerpoint/2010/main" val="1872290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8EB25CA-F748-46B0-BE7C-0ADDEB69EF14}" type="datetimeFigureOut">
              <a:rPr lang="en-US" smtClean="0"/>
              <a:t>8/14/2024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A39AC3-67A0-463A-A8D2-B65E0A3672C7}" type="slidenum">
              <a:rPr lang="en-US" smtClean="0"/>
              <a:t>‹#›</a:t>
            </a:fld>
            <a:endParaRPr lang="en-US"/>
          </a:p>
        </p:txBody>
      </p:sp>
    </p:spTree>
    <p:extLst>
      <p:ext uri="{BB962C8B-B14F-4D97-AF65-F5344CB8AC3E}">
        <p14:creationId xmlns:p14="http://schemas.microsoft.com/office/powerpoint/2010/main" val="31088213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8EB25CA-F748-46B0-BE7C-0ADDEB69EF14}" type="datetimeFigureOut">
              <a:rPr lang="en-US" smtClean="0"/>
              <a:t>8/14/2024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A39AC3-67A0-463A-A8D2-B65E0A3672C7}" type="slidenum">
              <a:rPr lang="en-US" smtClean="0"/>
              <a:t>‹#›</a:t>
            </a:fld>
            <a:endParaRPr lang="en-US"/>
          </a:p>
        </p:txBody>
      </p:sp>
    </p:spTree>
    <p:extLst>
      <p:ext uri="{BB962C8B-B14F-4D97-AF65-F5344CB8AC3E}">
        <p14:creationId xmlns:p14="http://schemas.microsoft.com/office/powerpoint/2010/main" val="2737657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EB25CA-F748-46B0-BE7C-0ADDEB69EF14}" type="datetimeFigureOut">
              <a:rPr lang="en-US" smtClean="0"/>
              <a:t>8/14/2024</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A39AC3-67A0-463A-A8D2-B65E0A3672C7}" type="slidenum">
              <a:rPr lang="en-US" smtClean="0"/>
              <a:t>‹#›</a:t>
            </a:fld>
            <a:endParaRPr lang="en-US"/>
          </a:p>
        </p:txBody>
      </p:sp>
    </p:spTree>
    <p:extLst>
      <p:ext uri="{BB962C8B-B14F-4D97-AF65-F5344CB8AC3E}">
        <p14:creationId xmlns:p14="http://schemas.microsoft.com/office/powerpoint/2010/main" val="38793967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hyperlink" Target="https://www.pcbway.com/" TargetMode="External"/><Relationship Id="rId4" Type="http://schemas.openxmlformats.org/officeDocument/2006/relationships/hyperlink" Target="https://github.com/lafefspietz/MEMSduino/raw/main/PCB_files/9button-9neopixel-gerbers.zip"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digikey.com/en/products/detail/yageo/MFR-25FBF52-10K/13219" TargetMode="External"/><Relationship Id="rId2" Type="http://schemas.openxmlformats.org/officeDocument/2006/relationships/hyperlink" Target="https://www.amazon.com/ZYAMY-Dupont-Connector-Multicolor-Breadboard/dp/B0789F523N/" TargetMode="External"/><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hyperlink" Target="https://www.digikey.com/en/products/detail/e-switch/TL59NF160Q/390533" TargetMode="External"/><Relationship Id="rId4" Type="http://schemas.openxmlformats.org/officeDocument/2006/relationships/hyperlink" Target="https://www.adafruit.com/product/1559"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53B0-0346-2CC8-4EFF-1BA27D5C5ADC}"/>
              </a:ext>
            </a:extLst>
          </p:cNvPr>
          <p:cNvSpPr>
            <a:spLocks noGrp="1"/>
          </p:cNvSpPr>
          <p:nvPr>
            <p:ph type="ctrTitle"/>
          </p:nvPr>
        </p:nvSpPr>
        <p:spPr>
          <a:xfrm>
            <a:off x="685800" y="1122363"/>
            <a:ext cx="7772400" cy="1077296"/>
          </a:xfrm>
        </p:spPr>
        <p:txBody>
          <a:bodyPr>
            <a:normAutofit fontScale="90000"/>
          </a:bodyPr>
          <a:lstStyle/>
          <a:p>
            <a:r>
              <a:rPr lang="en-US" dirty="0"/>
              <a:t>Control Panel Circuit Board</a:t>
            </a:r>
          </a:p>
        </p:txBody>
      </p:sp>
      <p:sp>
        <p:nvSpPr>
          <p:cNvPr id="6" name="Subtitle 2">
            <a:extLst>
              <a:ext uri="{FF2B5EF4-FFF2-40B4-BE49-F238E27FC236}">
                <a16:creationId xmlns:a16="http://schemas.microsoft.com/office/drawing/2014/main" id="{01C87316-7BF9-DD3B-402B-9D8719BB165F}"/>
              </a:ext>
            </a:extLst>
          </p:cNvPr>
          <p:cNvSpPr>
            <a:spLocks noGrp="1"/>
          </p:cNvSpPr>
          <p:nvPr>
            <p:ph type="subTitle" idx="1"/>
          </p:nvPr>
        </p:nvSpPr>
        <p:spPr>
          <a:xfrm>
            <a:off x="1115041" y="5457246"/>
            <a:ext cx="6858000" cy="1299814"/>
          </a:xfrm>
        </p:spPr>
        <p:txBody>
          <a:bodyPr>
            <a:normAutofit lnSpcReduction="10000"/>
          </a:bodyPr>
          <a:lstStyle/>
          <a:p>
            <a:r>
              <a:rPr lang="en-US" dirty="0"/>
              <a:t>Lafe Spietz</a:t>
            </a:r>
          </a:p>
          <a:p>
            <a:r>
              <a:rPr lang="en-US" dirty="0"/>
              <a:t>NIST</a:t>
            </a:r>
          </a:p>
          <a:p>
            <a:r>
              <a:rPr lang="en-US" dirty="0"/>
              <a:t>2024</a:t>
            </a:r>
          </a:p>
        </p:txBody>
      </p:sp>
      <p:sp>
        <p:nvSpPr>
          <p:cNvPr id="7" name="Rectangle: Rounded Corners 6">
            <a:extLst>
              <a:ext uri="{FF2B5EF4-FFF2-40B4-BE49-F238E27FC236}">
                <a16:creationId xmlns:a16="http://schemas.microsoft.com/office/drawing/2014/main" id="{745D7844-93AC-3BCA-16C5-FF382FAD2C40}"/>
              </a:ext>
            </a:extLst>
          </p:cNvPr>
          <p:cNvSpPr/>
          <p:nvPr/>
        </p:nvSpPr>
        <p:spPr>
          <a:xfrm>
            <a:off x="2660624" y="4159046"/>
            <a:ext cx="3822751" cy="1201746"/>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pic>
        <p:nvPicPr>
          <p:cNvPr id="8" name="Picture 7" descr="Icon&#10;&#10;Description automatically generated">
            <a:extLst>
              <a:ext uri="{FF2B5EF4-FFF2-40B4-BE49-F238E27FC236}">
                <a16:creationId xmlns:a16="http://schemas.microsoft.com/office/drawing/2014/main" id="{E4E6EBD8-4FC9-DA5F-2A5A-331515C61D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9646" y="2949677"/>
            <a:ext cx="928790" cy="977672"/>
          </a:xfrm>
          <a:prstGeom prst="rect">
            <a:avLst/>
          </a:prstGeom>
        </p:spPr>
      </p:pic>
      <p:pic>
        <p:nvPicPr>
          <p:cNvPr id="9" name="Picture 8" descr="A black and white logo&#10;&#10;Description automatically generated with low confidence">
            <a:extLst>
              <a:ext uri="{FF2B5EF4-FFF2-40B4-BE49-F238E27FC236}">
                <a16:creationId xmlns:a16="http://schemas.microsoft.com/office/drawing/2014/main" id="{6381111F-DD3D-F1E2-3FA1-9A071CF6B2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1095" y="3282865"/>
            <a:ext cx="1034048" cy="271496"/>
          </a:xfrm>
          <a:prstGeom prst="rect">
            <a:avLst/>
          </a:prstGeom>
        </p:spPr>
      </p:pic>
      <p:pic>
        <p:nvPicPr>
          <p:cNvPr id="10" name="Picture 9" descr="A picture containing text&#10;&#10;Description automatically generated">
            <a:extLst>
              <a:ext uri="{FF2B5EF4-FFF2-40B4-BE49-F238E27FC236}">
                <a16:creationId xmlns:a16="http://schemas.microsoft.com/office/drawing/2014/main" id="{6A34759E-157C-5ED0-FB7D-940958836931}"/>
              </a:ext>
            </a:extLst>
          </p:cNvPr>
          <p:cNvPicPr>
            <a:picLocks noChangeAspect="1"/>
          </p:cNvPicPr>
          <p:nvPr/>
        </p:nvPicPr>
        <p:blipFill rotWithShape="1">
          <a:blip r:embed="rId4">
            <a:extLst>
              <a:ext uri="{28A0092B-C50C-407E-A947-70E740481C1C}">
                <a14:useLocalDpi xmlns:a14="http://schemas.microsoft.com/office/drawing/2010/main" val="0"/>
              </a:ext>
            </a:extLst>
          </a:blip>
          <a:srcRect l="3902" t="14689" r="1836" b="14997"/>
          <a:stretch/>
        </p:blipFill>
        <p:spPr>
          <a:xfrm>
            <a:off x="5493675" y="2831028"/>
            <a:ext cx="1528252" cy="1077296"/>
          </a:xfrm>
          <a:prstGeom prst="rect">
            <a:avLst/>
          </a:prstGeom>
        </p:spPr>
      </p:pic>
    </p:spTree>
    <p:extLst>
      <p:ext uri="{BB962C8B-B14F-4D97-AF65-F5344CB8AC3E}">
        <p14:creationId xmlns:p14="http://schemas.microsoft.com/office/powerpoint/2010/main" val="4047290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E915C3A0-1839-BADE-47E8-94C846809C6E}"/>
              </a:ext>
            </a:extLst>
          </p:cNvPr>
          <p:cNvSpPr/>
          <p:nvPr/>
        </p:nvSpPr>
        <p:spPr>
          <a:xfrm>
            <a:off x="3117900" y="6086117"/>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
        <p:nvSpPr>
          <p:cNvPr id="6" name="Rectangle: Rounded Corners 5">
            <a:extLst>
              <a:ext uri="{FF2B5EF4-FFF2-40B4-BE49-F238E27FC236}">
                <a16:creationId xmlns:a16="http://schemas.microsoft.com/office/drawing/2014/main" id="{CA2625D8-00CB-1F5D-EC16-0451272B4EFC}"/>
              </a:ext>
            </a:extLst>
          </p:cNvPr>
          <p:cNvSpPr/>
          <p:nvPr/>
        </p:nvSpPr>
        <p:spPr>
          <a:xfrm>
            <a:off x="446587" y="273378"/>
            <a:ext cx="8282634" cy="5571242"/>
          </a:xfrm>
          <a:prstGeom prst="roundRect">
            <a:avLst/>
          </a:prstGeom>
          <a:solidFill>
            <a:srgbClr val="00B0F0"/>
          </a:solidFill>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4000" dirty="0"/>
              <a:t>Conclusions:</a:t>
            </a:r>
          </a:p>
          <a:p>
            <a:pPr algn="ctr"/>
            <a:r>
              <a:rPr lang="en-US" sz="4000" dirty="0"/>
              <a:t>This board should get either replaced by or integrated into panels like the ones from frontpanelexpress.com for a more professional finish. These are cheaper and easier to rapid prototype, however.</a:t>
            </a:r>
          </a:p>
          <a:p>
            <a:pPr algn="ctr"/>
            <a:endParaRPr lang="en-US" sz="4000" dirty="0"/>
          </a:p>
        </p:txBody>
      </p:sp>
    </p:spTree>
    <p:extLst>
      <p:ext uri="{BB962C8B-B14F-4D97-AF65-F5344CB8AC3E}">
        <p14:creationId xmlns:p14="http://schemas.microsoft.com/office/powerpoint/2010/main" val="2471455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E915C3A0-1839-BADE-47E8-94C846809C6E}"/>
              </a:ext>
            </a:extLst>
          </p:cNvPr>
          <p:cNvSpPr/>
          <p:nvPr/>
        </p:nvSpPr>
        <p:spPr>
          <a:xfrm>
            <a:off x="3117900" y="6086117"/>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
        <p:nvSpPr>
          <p:cNvPr id="6" name="Rectangle: Rounded Corners 5">
            <a:extLst>
              <a:ext uri="{FF2B5EF4-FFF2-40B4-BE49-F238E27FC236}">
                <a16:creationId xmlns:a16="http://schemas.microsoft.com/office/drawing/2014/main" id="{CA2625D8-00CB-1F5D-EC16-0451272B4EFC}"/>
              </a:ext>
            </a:extLst>
          </p:cNvPr>
          <p:cNvSpPr/>
          <p:nvPr/>
        </p:nvSpPr>
        <p:spPr>
          <a:xfrm>
            <a:off x="446587" y="273378"/>
            <a:ext cx="8282634" cy="5571242"/>
          </a:xfrm>
          <a:prstGeom prst="roundRect">
            <a:avLst/>
          </a:prstGeom>
          <a:solidFill>
            <a:srgbClr val="00B0F0"/>
          </a:solidFill>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4000" dirty="0"/>
              <a:t>Abstract</a:t>
            </a:r>
          </a:p>
          <a:p>
            <a:pPr algn="ctr"/>
            <a:r>
              <a:rPr lang="en-US" sz="4000" dirty="0"/>
              <a:t>This is the control panel, where a human operator pushes buttons to set the state of the switch and can see indicator lights which display the state of the switch.  Indicator lights are programmable RGB LED’s and buttons connect an analog pin on the Arduino to a resistor ladder.</a:t>
            </a:r>
          </a:p>
        </p:txBody>
      </p:sp>
    </p:spTree>
    <p:extLst>
      <p:ext uri="{BB962C8B-B14F-4D97-AF65-F5344CB8AC3E}">
        <p14:creationId xmlns:p14="http://schemas.microsoft.com/office/powerpoint/2010/main" val="2996383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EAA163B6-8993-42E8-FADA-6A3F4A01B2D8}"/>
              </a:ext>
            </a:extLst>
          </p:cNvPr>
          <p:cNvPicPr>
            <a:picLocks noChangeAspect="1"/>
          </p:cNvPicPr>
          <p:nvPr/>
        </p:nvPicPr>
        <p:blipFill>
          <a:blip r:embed="rId2"/>
          <a:stretch>
            <a:fillRect/>
          </a:stretch>
        </p:blipFill>
        <p:spPr>
          <a:xfrm>
            <a:off x="237341" y="1093402"/>
            <a:ext cx="5968150" cy="921077"/>
          </a:xfrm>
          <a:prstGeom prst="rect">
            <a:avLst/>
          </a:prstGeom>
        </p:spPr>
      </p:pic>
      <p:pic>
        <p:nvPicPr>
          <p:cNvPr id="5" name="Picture 4" descr="A picture containing diagram&#10;&#10;Description automatically generated">
            <a:extLst>
              <a:ext uri="{FF2B5EF4-FFF2-40B4-BE49-F238E27FC236}">
                <a16:creationId xmlns:a16="http://schemas.microsoft.com/office/drawing/2014/main" id="{5ADFDFC0-203E-EA9F-0B3C-6FDD66CC3E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093" y="2593315"/>
            <a:ext cx="7590406" cy="3009615"/>
          </a:xfrm>
          <a:prstGeom prst="rect">
            <a:avLst/>
          </a:prstGeom>
        </p:spPr>
      </p:pic>
      <p:sp>
        <p:nvSpPr>
          <p:cNvPr id="4" name="TextBox 3">
            <a:extLst>
              <a:ext uri="{FF2B5EF4-FFF2-40B4-BE49-F238E27FC236}">
                <a16:creationId xmlns:a16="http://schemas.microsoft.com/office/drawing/2014/main" id="{7AF5D679-CBDC-0D8D-486B-E11F3E1D7B3E}"/>
              </a:ext>
            </a:extLst>
          </p:cNvPr>
          <p:cNvSpPr txBox="1"/>
          <p:nvPr/>
        </p:nvSpPr>
        <p:spPr>
          <a:xfrm>
            <a:off x="237341" y="5621743"/>
            <a:ext cx="8124733" cy="646331"/>
          </a:xfrm>
          <a:prstGeom prst="rect">
            <a:avLst/>
          </a:prstGeom>
          <a:noFill/>
        </p:spPr>
        <p:txBody>
          <a:bodyPr wrap="square">
            <a:spAutoFit/>
          </a:bodyPr>
          <a:lstStyle/>
          <a:p>
            <a:r>
              <a:rPr lang="en-US" dirty="0">
                <a:hlinkClick r:id="rId4"/>
              </a:rPr>
              <a:t>https://github.com/lafefspietz/MEMSduino/raw/main/PCB_files/9button-9neopixel-gerbers.zip</a:t>
            </a:r>
            <a:r>
              <a:rPr lang="en-US" dirty="0"/>
              <a:t> </a:t>
            </a:r>
          </a:p>
        </p:txBody>
      </p:sp>
      <p:sp>
        <p:nvSpPr>
          <p:cNvPr id="9" name="TextBox 8">
            <a:extLst>
              <a:ext uri="{FF2B5EF4-FFF2-40B4-BE49-F238E27FC236}">
                <a16:creationId xmlns:a16="http://schemas.microsoft.com/office/drawing/2014/main" id="{0EB4AC69-ED75-C367-AF98-EBA7EDFA0C80}"/>
              </a:ext>
            </a:extLst>
          </p:cNvPr>
          <p:cNvSpPr txBox="1"/>
          <p:nvPr/>
        </p:nvSpPr>
        <p:spPr>
          <a:xfrm>
            <a:off x="2402821" y="1605139"/>
            <a:ext cx="2861031" cy="369332"/>
          </a:xfrm>
          <a:prstGeom prst="rect">
            <a:avLst/>
          </a:prstGeom>
          <a:noFill/>
        </p:spPr>
        <p:txBody>
          <a:bodyPr wrap="square">
            <a:spAutoFit/>
          </a:bodyPr>
          <a:lstStyle/>
          <a:p>
            <a:r>
              <a:rPr lang="en-US" dirty="0">
                <a:hlinkClick r:id="rId5"/>
              </a:rPr>
              <a:t>https://www.pcbway.com/</a:t>
            </a:r>
            <a:r>
              <a:rPr lang="en-US" dirty="0"/>
              <a:t> </a:t>
            </a:r>
          </a:p>
        </p:txBody>
      </p:sp>
      <p:sp>
        <p:nvSpPr>
          <p:cNvPr id="13" name="Rectangle: Rounded Corners 12">
            <a:extLst>
              <a:ext uri="{FF2B5EF4-FFF2-40B4-BE49-F238E27FC236}">
                <a16:creationId xmlns:a16="http://schemas.microsoft.com/office/drawing/2014/main" id="{3526CCF4-EA1C-76A6-C0BF-0D12E34ECC84}"/>
              </a:ext>
            </a:extLst>
          </p:cNvPr>
          <p:cNvSpPr/>
          <p:nvPr/>
        </p:nvSpPr>
        <p:spPr>
          <a:xfrm>
            <a:off x="3630568" y="5195776"/>
            <a:ext cx="1705312" cy="38639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a:t>9button-9neopixel</a:t>
            </a:r>
          </a:p>
        </p:txBody>
      </p:sp>
      <p:sp>
        <p:nvSpPr>
          <p:cNvPr id="17" name="Rectangle: Rounded Corners 16">
            <a:extLst>
              <a:ext uri="{FF2B5EF4-FFF2-40B4-BE49-F238E27FC236}">
                <a16:creationId xmlns:a16="http://schemas.microsoft.com/office/drawing/2014/main" id="{670B1B4C-961A-0569-22F1-FC62D832E033}"/>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
        <p:nvSpPr>
          <p:cNvPr id="21" name="Rectangle: Rounded Corners 20">
            <a:extLst>
              <a:ext uri="{FF2B5EF4-FFF2-40B4-BE49-F238E27FC236}">
                <a16:creationId xmlns:a16="http://schemas.microsoft.com/office/drawing/2014/main" id="{E18710A6-54B3-4CDB-41DC-C262613AF2C5}"/>
              </a:ext>
            </a:extLst>
          </p:cNvPr>
          <p:cNvSpPr/>
          <p:nvPr/>
        </p:nvSpPr>
        <p:spPr>
          <a:xfrm>
            <a:off x="6586255" y="1093402"/>
            <a:ext cx="2423605" cy="1341827"/>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endParaRPr lang="en-US" dirty="0"/>
          </a:p>
          <a:p>
            <a:r>
              <a:rPr lang="en-US" dirty="0"/>
              <a:t>228.6 x88.9 mm size</a:t>
            </a:r>
          </a:p>
          <a:p>
            <a:r>
              <a:rPr lang="en-US" dirty="0"/>
              <a:t>Black solder mask</a:t>
            </a:r>
          </a:p>
          <a:p>
            <a:r>
              <a:rPr lang="en-US" dirty="0"/>
              <a:t>White silkscreen</a:t>
            </a:r>
          </a:p>
          <a:p>
            <a:r>
              <a:rPr lang="en-US" dirty="0"/>
              <a:t>1.6mm FR4</a:t>
            </a:r>
          </a:p>
          <a:p>
            <a:pPr algn="ctr"/>
            <a:endParaRPr lang="en-US" dirty="0"/>
          </a:p>
        </p:txBody>
      </p:sp>
      <p:sp>
        <p:nvSpPr>
          <p:cNvPr id="23" name="Title 1">
            <a:extLst>
              <a:ext uri="{FF2B5EF4-FFF2-40B4-BE49-F238E27FC236}">
                <a16:creationId xmlns:a16="http://schemas.microsoft.com/office/drawing/2014/main" id="{16D24592-67CF-0121-F154-7D773E53D4FF}"/>
              </a:ext>
            </a:extLst>
          </p:cNvPr>
          <p:cNvSpPr>
            <a:spLocks noGrp="1"/>
          </p:cNvSpPr>
          <p:nvPr>
            <p:ph type="title"/>
          </p:nvPr>
        </p:nvSpPr>
        <p:spPr>
          <a:xfrm>
            <a:off x="523093" y="30065"/>
            <a:ext cx="7886700" cy="1325563"/>
          </a:xfrm>
        </p:spPr>
        <p:txBody>
          <a:bodyPr/>
          <a:lstStyle/>
          <a:p>
            <a:pPr algn="ctr"/>
            <a:r>
              <a:rPr lang="en-US" dirty="0"/>
              <a:t>Order Circuit Boards</a:t>
            </a:r>
          </a:p>
        </p:txBody>
      </p:sp>
    </p:spTree>
    <p:extLst>
      <p:ext uri="{BB962C8B-B14F-4D97-AF65-F5344CB8AC3E}">
        <p14:creationId xmlns:p14="http://schemas.microsoft.com/office/powerpoint/2010/main" val="2942265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6AD9B8D2-5D95-9A45-5724-1C71EE7C1481}"/>
              </a:ext>
            </a:extLst>
          </p:cNvPr>
          <p:cNvSpPr txBox="1"/>
          <p:nvPr/>
        </p:nvSpPr>
        <p:spPr>
          <a:xfrm>
            <a:off x="5002016" y="2518027"/>
            <a:ext cx="4221331" cy="923330"/>
          </a:xfrm>
          <a:prstGeom prst="rect">
            <a:avLst/>
          </a:prstGeom>
          <a:noFill/>
        </p:spPr>
        <p:txBody>
          <a:bodyPr wrap="square">
            <a:spAutoFit/>
          </a:bodyPr>
          <a:lstStyle/>
          <a:p>
            <a:r>
              <a:rPr lang="en-US" sz="1800" b="0" i="0" u="sng" strike="noStrike" dirty="0">
                <a:solidFill>
                  <a:srgbClr val="0563C1"/>
                </a:solidFill>
                <a:effectLst/>
                <a:latin typeface="Calibri" panose="020F0502020204030204" pitchFamily="34" charset="0"/>
                <a:hlinkClick r:id="rId2"/>
              </a:rPr>
              <a:t>https://www.amazon.com/ZYAMY-Dupont-Connector-Multicolor-Breadboard/dp/B0789F523N/</a:t>
            </a:r>
            <a:r>
              <a:rPr lang="en-US" dirty="0"/>
              <a:t> </a:t>
            </a:r>
          </a:p>
        </p:txBody>
      </p:sp>
      <p:sp>
        <p:nvSpPr>
          <p:cNvPr id="13" name="TextBox 12">
            <a:extLst>
              <a:ext uri="{FF2B5EF4-FFF2-40B4-BE49-F238E27FC236}">
                <a16:creationId xmlns:a16="http://schemas.microsoft.com/office/drawing/2014/main" id="{77338F89-09E1-C01A-8CEC-64EBE223DFC4}"/>
              </a:ext>
            </a:extLst>
          </p:cNvPr>
          <p:cNvSpPr txBox="1"/>
          <p:nvPr/>
        </p:nvSpPr>
        <p:spPr>
          <a:xfrm>
            <a:off x="208626" y="5372909"/>
            <a:ext cx="4221331" cy="646331"/>
          </a:xfrm>
          <a:prstGeom prst="rect">
            <a:avLst/>
          </a:prstGeom>
          <a:noFill/>
        </p:spPr>
        <p:txBody>
          <a:bodyPr wrap="square">
            <a:spAutoFit/>
          </a:bodyPr>
          <a:lstStyle/>
          <a:p>
            <a:r>
              <a:rPr lang="en-US" sz="1800" b="0" i="0" u="sng" strike="noStrike" dirty="0">
                <a:solidFill>
                  <a:srgbClr val="0563C1"/>
                </a:solidFill>
                <a:effectLst/>
                <a:latin typeface="Calibri" panose="020F0502020204030204" pitchFamily="34" charset="0"/>
                <a:hlinkClick r:id="rId3"/>
              </a:rPr>
              <a:t>https://www.digikey.com/en/products/detail/yageo/MFR-25FBF52-10K/13219</a:t>
            </a:r>
            <a:r>
              <a:rPr lang="en-US" dirty="0"/>
              <a:t> </a:t>
            </a:r>
          </a:p>
        </p:txBody>
      </p:sp>
      <p:sp>
        <p:nvSpPr>
          <p:cNvPr id="14" name="TextBox 13">
            <a:extLst>
              <a:ext uri="{FF2B5EF4-FFF2-40B4-BE49-F238E27FC236}">
                <a16:creationId xmlns:a16="http://schemas.microsoft.com/office/drawing/2014/main" id="{2EF76959-CA20-2E67-67D5-D6B1651CD055}"/>
              </a:ext>
            </a:extLst>
          </p:cNvPr>
          <p:cNvSpPr txBox="1"/>
          <p:nvPr/>
        </p:nvSpPr>
        <p:spPr>
          <a:xfrm>
            <a:off x="4780626" y="5649908"/>
            <a:ext cx="4221331" cy="369332"/>
          </a:xfrm>
          <a:prstGeom prst="rect">
            <a:avLst/>
          </a:prstGeom>
          <a:noFill/>
        </p:spPr>
        <p:txBody>
          <a:bodyPr wrap="square">
            <a:spAutoFit/>
          </a:bodyPr>
          <a:lstStyle/>
          <a:p>
            <a:r>
              <a:rPr lang="en-US" sz="1800" b="0" i="0" u="sng" strike="noStrike" dirty="0">
                <a:solidFill>
                  <a:srgbClr val="0563C1"/>
                </a:solidFill>
                <a:effectLst/>
                <a:latin typeface="Calibri" panose="020F0502020204030204" pitchFamily="34" charset="0"/>
                <a:hlinkClick r:id="rId4"/>
              </a:rPr>
              <a:t>https://www.adafruit.com/product/1559</a:t>
            </a:r>
            <a:r>
              <a:rPr lang="en-US" dirty="0"/>
              <a:t> </a:t>
            </a:r>
          </a:p>
        </p:txBody>
      </p:sp>
      <p:sp>
        <p:nvSpPr>
          <p:cNvPr id="15" name="TextBox 14">
            <a:extLst>
              <a:ext uri="{FF2B5EF4-FFF2-40B4-BE49-F238E27FC236}">
                <a16:creationId xmlns:a16="http://schemas.microsoft.com/office/drawing/2014/main" id="{C16B9522-9884-6236-37FC-B0D83994A105}"/>
              </a:ext>
            </a:extLst>
          </p:cNvPr>
          <p:cNvSpPr txBox="1"/>
          <p:nvPr/>
        </p:nvSpPr>
        <p:spPr>
          <a:xfrm>
            <a:off x="114363" y="2775654"/>
            <a:ext cx="4409856" cy="646331"/>
          </a:xfrm>
          <a:prstGeom prst="rect">
            <a:avLst/>
          </a:prstGeom>
          <a:noFill/>
        </p:spPr>
        <p:txBody>
          <a:bodyPr wrap="square">
            <a:spAutoFit/>
          </a:bodyPr>
          <a:lstStyle/>
          <a:p>
            <a:r>
              <a:rPr lang="en-US" sz="1800" b="0" i="0" u="sng" strike="noStrike" dirty="0">
                <a:solidFill>
                  <a:srgbClr val="0563C1"/>
                </a:solidFill>
                <a:effectLst/>
                <a:latin typeface="Calibri" panose="020F0502020204030204" pitchFamily="34" charset="0"/>
                <a:hlinkClick r:id="rId5"/>
              </a:rPr>
              <a:t>https://www.digikey.com/en/products/detail/e-switch/TL59NF160Q/390533</a:t>
            </a:r>
            <a:r>
              <a:rPr lang="en-US" dirty="0"/>
              <a:t> </a:t>
            </a:r>
          </a:p>
        </p:txBody>
      </p:sp>
      <p:pic>
        <p:nvPicPr>
          <p:cNvPr id="16" name="Picture 15" descr="A picture containing indoor&#10;&#10;Description automatically generated">
            <a:extLst>
              <a:ext uri="{FF2B5EF4-FFF2-40B4-BE49-F238E27FC236}">
                <a16:creationId xmlns:a16="http://schemas.microsoft.com/office/drawing/2014/main" id="{E450D24C-0BC8-FCD4-5EF6-8842C49BBB4A}"/>
              </a:ext>
            </a:extLst>
          </p:cNvPr>
          <p:cNvPicPr>
            <a:picLocks noChangeAspect="1"/>
          </p:cNvPicPr>
          <p:nvPr/>
        </p:nvPicPr>
        <p:blipFill rotWithShape="1">
          <a:blip r:embed="rId6">
            <a:extLst>
              <a:ext uri="{28A0092B-C50C-407E-A947-70E740481C1C}">
                <a14:useLocalDpi xmlns:a14="http://schemas.microsoft.com/office/drawing/2010/main" val="0"/>
              </a:ext>
            </a:extLst>
          </a:blip>
          <a:srcRect l="3318" r="42986" b="77767"/>
          <a:stretch/>
        </p:blipFill>
        <p:spPr>
          <a:xfrm>
            <a:off x="205986" y="2054647"/>
            <a:ext cx="3231621" cy="787626"/>
          </a:xfrm>
          <a:prstGeom prst="rect">
            <a:avLst/>
          </a:prstGeom>
        </p:spPr>
      </p:pic>
      <p:pic>
        <p:nvPicPr>
          <p:cNvPr id="17" name="Picture 16" descr="A picture containing indoor&#10;&#10;Description automatically generated">
            <a:extLst>
              <a:ext uri="{FF2B5EF4-FFF2-40B4-BE49-F238E27FC236}">
                <a16:creationId xmlns:a16="http://schemas.microsoft.com/office/drawing/2014/main" id="{2A3A3512-0266-EE03-7569-E3B9114FD749}"/>
              </a:ext>
            </a:extLst>
          </p:cNvPr>
          <p:cNvPicPr>
            <a:picLocks noChangeAspect="1"/>
          </p:cNvPicPr>
          <p:nvPr/>
        </p:nvPicPr>
        <p:blipFill rotWithShape="1">
          <a:blip r:embed="rId6">
            <a:extLst>
              <a:ext uri="{28A0092B-C50C-407E-A947-70E740481C1C}">
                <a14:useLocalDpi xmlns:a14="http://schemas.microsoft.com/office/drawing/2010/main" val="0"/>
              </a:ext>
            </a:extLst>
          </a:blip>
          <a:srcRect t="54747" r="61253"/>
          <a:stretch/>
        </p:blipFill>
        <p:spPr>
          <a:xfrm>
            <a:off x="336243" y="3823156"/>
            <a:ext cx="2331978" cy="1603104"/>
          </a:xfrm>
          <a:prstGeom prst="rect">
            <a:avLst/>
          </a:prstGeom>
        </p:spPr>
      </p:pic>
      <p:pic>
        <p:nvPicPr>
          <p:cNvPr id="18" name="Picture 17" descr="A picture containing indoor&#10;&#10;Description automatically generated">
            <a:extLst>
              <a:ext uri="{FF2B5EF4-FFF2-40B4-BE49-F238E27FC236}">
                <a16:creationId xmlns:a16="http://schemas.microsoft.com/office/drawing/2014/main" id="{74545BEE-95EF-EE91-9E79-A6FE2AEEF6AA}"/>
              </a:ext>
            </a:extLst>
          </p:cNvPr>
          <p:cNvPicPr>
            <a:picLocks noChangeAspect="1"/>
          </p:cNvPicPr>
          <p:nvPr/>
        </p:nvPicPr>
        <p:blipFill rotWithShape="1">
          <a:blip r:embed="rId6">
            <a:extLst>
              <a:ext uri="{28A0092B-C50C-407E-A947-70E740481C1C}">
                <a14:useLocalDpi xmlns:a14="http://schemas.microsoft.com/office/drawing/2010/main" val="0"/>
              </a:ext>
            </a:extLst>
          </a:blip>
          <a:srcRect l="44757" t="57964" r="36227" b="25201"/>
          <a:stretch/>
        </p:blipFill>
        <p:spPr>
          <a:xfrm>
            <a:off x="5114728" y="1903687"/>
            <a:ext cx="1303827" cy="679387"/>
          </a:xfrm>
          <a:prstGeom prst="rect">
            <a:avLst/>
          </a:prstGeom>
        </p:spPr>
      </p:pic>
      <p:pic>
        <p:nvPicPr>
          <p:cNvPr id="19" name="Picture 18" descr="A picture containing indoor&#10;&#10;Description automatically generated">
            <a:extLst>
              <a:ext uri="{FF2B5EF4-FFF2-40B4-BE49-F238E27FC236}">
                <a16:creationId xmlns:a16="http://schemas.microsoft.com/office/drawing/2014/main" id="{B41086B2-4EFC-B875-3966-A58568838A3E}"/>
              </a:ext>
            </a:extLst>
          </p:cNvPr>
          <p:cNvPicPr>
            <a:picLocks noChangeAspect="1"/>
          </p:cNvPicPr>
          <p:nvPr/>
        </p:nvPicPr>
        <p:blipFill rotWithShape="1">
          <a:blip r:embed="rId6">
            <a:extLst>
              <a:ext uri="{28A0092B-C50C-407E-A947-70E740481C1C}">
                <a14:useLocalDpi xmlns:a14="http://schemas.microsoft.com/office/drawing/2010/main" val="0"/>
              </a:ext>
            </a:extLst>
          </a:blip>
          <a:srcRect l="59993" t="15797" r="19578" b="40848"/>
          <a:stretch/>
        </p:blipFill>
        <p:spPr>
          <a:xfrm>
            <a:off x="5002016" y="3846589"/>
            <a:ext cx="1483121" cy="1852628"/>
          </a:xfrm>
          <a:prstGeom prst="rect">
            <a:avLst/>
          </a:prstGeom>
        </p:spPr>
      </p:pic>
      <p:sp>
        <p:nvSpPr>
          <p:cNvPr id="21" name="Title 1">
            <a:extLst>
              <a:ext uri="{FF2B5EF4-FFF2-40B4-BE49-F238E27FC236}">
                <a16:creationId xmlns:a16="http://schemas.microsoft.com/office/drawing/2014/main" id="{057CAE09-0B88-F39F-F5D8-E7570BB64D4D}"/>
              </a:ext>
            </a:extLst>
          </p:cNvPr>
          <p:cNvSpPr>
            <a:spLocks noGrp="1"/>
          </p:cNvSpPr>
          <p:nvPr>
            <p:ph type="title"/>
          </p:nvPr>
        </p:nvSpPr>
        <p:spPr>
          <a:xfrm>
            <a:off x="628650" y="365126"/>
            <a:ext cx="7886700" cy="1325563"/>
          </a:xfrm>
        </p:spPr>
        <p:txBody>
          <a:bodyPr/>
          <a:lstStyle/>
          <a:p>
            <a:pPr algn="ctr"/>
            <a:r>
              <a:rPr lang="en-US" dirty="0"/>
              <a:t>Order Components</a:t>
            </a:r>
          </a:p>
        </p:txBody>
      </p:sp>
      <p:sp>
        <p:nvSpPr>
          <p:cNvPr id="24" name="Rectangle: Rounded Corners 23">
            <a:extLst>
              <a:ext uri="{FF2B5EF4-FFF2-40B4-BE49-F238E27FC236}">
                <a16:creationId xmlns:a16="http://schemas.microsoft.com/office/drawing/2014/main" id="{BA22EA28-B271-53F5-1DA5-7DEDB7CFF5F5}"/>
              </a:ext>
            </a:extLst>
          </p:cNvPr>
          <p:cNvSpPr/>
          <p:nvPr/>
        </p:nvSpPr>
        <p:spPr>
          <a:xfrm>
            <a:off x="6418555" y="1938316"/>
            <a:ext cx="1829199" cy="64633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a:t>4 Wire Header cable, 6” long x1</a:t>
            </a:r>
          </a:p>
        </p:txBody>
      </p:sp>
      <p:sp>
        <p:nvSpPr>
          <p:cNvPr id="25" name="Rectangle: Rounded Corners 24">
            <a:extLst>
              <a:ext uri="{FF2B5EF4-FFF2-40B4-BE49-F238E27FC236}">
                <a16:creationId xmlns:a16="http://schemas.microsoft.com/office/drawing/2014/main" id="{97C1990A-0A8A-DFA7-1D45-9B1C3DA2585D}"/>
              </a:ext>
            </a:extLst>
          </p:cNvPr>
          <p:cNvSpPr/>
          <p:nvPr/>
        </p:nvSpPr>
        <p:spPr>
          <a:xfrm>
            <a:off x="6485137" y="5049744"/>
            <a:ext cx="1829199" cy="64633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err="1"/>
              <a:t>NeoPixel</a:t>
            </a:r>
            <a:r>
              <a:rPr lang="en-US" sz="1350" dirty="0"/>
              <a:t> RGB programmable LED x9</a:t>
            </a:r>
          </a:p>
        </p:txBody>
      </p:sp>
      <p:sp>
        <p:nvSpPr>
          <p:cNvPr id="26" name="Rectangle: Rounded Corners 25">
            <a:extLst>
              <a:ext uri="{FF2B5EF4-FFF2-40B4-BE49-F238E27FC236}">
                <a16:creationId xmlns:a16="http://schemas.microsoft.com/office/drawing/2014/main" id="{CA2EA63A-9967-386E-C0E2-9398656F958D}"/>
              </a:ext>
            </a:extLst>
          </p:cNvPr>
          <p:cNvSpPr/>
          <p:nvPr/>
        </p:nvSpPr>
        <p:spPr>
          <a:xfrm>
            <a:off x="2587392" y="4544162"/>
            <a:ext cx="2037825" cy="81253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a:t>10 </a:t>
            </a:r>
            <a:r>
              <a:rPr lang="en-US" sz="1350" dirty="0" err="1"/>
              <a:t>kOhm</a:t>
            </a:r>
            <a:r>
              <a:rPr lang="en-US" sz="1350" dirty="0"/>
              <a:t> axial resistor x9</a:t>
            </a:r>
          </a:p>
        </p:txBody>
      </p:sp>
      <p:sp>
        <p:nvSpPr>
          <p:cNvPr id="29" name="Rectangle: Rounded Corners 28">
            <a:extLst>
              <a:ext uri="{FF2B5EF4-FFF2-40B4-BE49-F238E27FC236}">
                <a16:creationId xmlns:a16="http://schemas.microsoft.com/office/drawing/2014/main" id="{7E37D3B8-967F-EB1D-5508-C61BE5EF6280}"/>
              </a:ext>
            </a:extLst>
          </p:cNvPr>
          <p:cNvSpPr/>
          <p:nvPr/>
        </p:nvSpPr>
        <p:spPr>
          <a:xfrm>
            <a:off x="3437607" y="2474308"/>
            <a:ext cx="942854" cy="34826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a:t>Button x9</a:t>
            </a:r>
          </a:p>
        </p:txBody>
      </p:sp>
      <p:sp>
        <p:nvSpPr>
          <p:cNvPr id="30" name="Rectangle: Rounded Corners 29">
            <a:extLst>
              <a:ext uri="{FF2B5EF4-FFF2-40B4-BE49-F238E27FC236}">
                <a16:creationId xmlns:a16="http://schemas.microsoft.com/office/drawing/2014/main" id="{217FA90A-F488-EE94-C61C-4F85B219BC56}"/>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26495240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8B0DBF18-4B0A-FCAD-85D3-E353E99309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0514" y="1535847"/>
            <a:ext cx="7742738" cy="4357262"/>
          </a:xfrm>
          <a:prstGeom prst="rect">
            <a:avLst/>
          </a:prstGeom>
        </p:spPr>
      </p:pic>
      <p:sp>
        <p:nvSpPr>
          <p:cNvPr id="3" name="Rectangle: Rounded Corners 2">
            <a:extLst>
              <a:ext uri="{FF2B5EF4-FFF2-40B4-BE49-F238E27FC236}">
                <a16:creationId xmlns:a16="http://schemas.microsoft.com/office/drawing/2014/main" id="{5C8FCFCD-11ED-CD6F-82F4-4B181ACCF3DA}"/>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
        <p:nvSpPr>
          <p:cNvPr id="7" name="Title 1">
            <a:extLst>
              <a:ext uri="{FF2B5EF4-FFF2-40B4-BE49-F238E27FC236}">
                <a16:creationId xmlns:a16="http://schemas.microsoft.com/office/drawing/2014/main" id="{FF7F8EBB-71B9-8FA2-58EB-83D28289D87D}"/>
              </a:ext>
            </a:extLst>
          </p:cNvPr>
          <p:cNvSpPr txBox="1">
            <a:spLocks/>
          </p:cNvSpPr>
          <p:nvPr/>
        </p:nvSpPr>
        <p:spPr>
          <a:xfrm>
            <a:off x="710514" y="210284"/>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Assembly</a:t>
            </a:r>
          </a:p>
        </p:txBody>
      </p:sp>
    </p:spTree>
    <p:extLst>
      <p:ext uri="{BB962C8B-B14F-4D97-AF65-F5344CB8AC3E}">
        <p14:creationId xmlns:p14="http://schemas.microsoft.com/office/powerpoint/2010/main" val="40098916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FB045-FBEF-9808-17C0-F1BD50710B9F}"/>
              </a:ext>
            </a:extLst>
          </p:cNvPr>
          <p:cNvSpPr>
            <a:spLocks noGrp="1"/>
          </p:cNvSpPr>
          <p:nvPr>
            <p:ph type="title"/>
          </p:nvPr>
        </p:nvSpPr>
        <p:spPr>
          <a:xfrm>
            <a:off x="628649" y="365126"/>
            <a:ext cx="8169121" cy="1325563"/>
          </a:xfrm>
        </p:spPr>
        <p:txBody>
          <a:bodyPr/>
          <a:lstStyle/>
          <a:p>
            <a:r>
              <a:rPr lang="en-US" dirty="0"/>
              <a:t>Backside Detail of cable connection</a:t>
            </a:r>
          </a:p>
        </p:txBody>
      </p:sp>
      <p:pic>
        <p:nvPicPr>
          <p:cNvPr id="5" name="Picture 4">
            <a:extLst>
              <a:ext uri="{FF2B5EF4-FFF2-40B4-BE49-F238E27FC236}">
                <a16:creationId xmlns:a16="http://schemas.microsoft.com/office/drawing/2014/main" id="{F1DDE292-6777-FA06-7037-06A695360974}"/>
              </a:ext>
            </a:extLst>
          </p:cNvPr>
          <p:cNvPicPr>
            <a:picLocks noChangeAspect="1"/>
          </p:cNvPicPr>
          <p:nvPr/>
        </p:nvPicPr>
        <p:blipFill rotWithShape="1">
          <a:blip r:embed="rId2">
            <a:extLst>
              <a:ext uri="{28A0092B-C50C-407E-A947-70E740481C1C}">
                <a14:useLocalDpi xmlns:a14="http://schemas.microsoft.com/office/drawing/2010/main" val="0"/>
              </a:ext>
            </a:extLst>
          </a:blip>
          <a:srcRect t="13107" b="22341"/>
          <a:stretch/>
        </p:blipFill>
        <p:spPr>
          <a:xfrm rot="10800000">
            <a:off x="487439" y="1690689"/>
            <a:ext cx="8169121" cy="3955018"/>
          </a:xfrm>
          <a:prstGeom prst="rect">
            <a:avLst/>
          </a:prstGeom>
        </p:spPr>
      </p:pic>
      <p:sp>
        <p:nvSpPr>
          <p:cNvPr id="6" name="Rectangle: Rounded Corners 5">
            <a:extLst>
              <a:ext uri="{FF2B5EF4-FFF2-40B4-BE49-F238E27FC236}">
                <a16:creationId xmlns:a16="http://schemas.microsoft.com/office/drawing/2014/main" id="{144593E6-B8D9-3288-2A9B-2F2E8502C157}"/>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566013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 schematic&#10;&#10;Description automatically generated">
            <a:extLst>
              <a:ext uri="{FF2B5EF4-FFF2-40B4-BE49-F238E27FC236}">
                <a16:creationId xmlns:a16="http://schemas.microsoft.com/office/drawing/2014/main" id="{DC8743D1-659E-604F-3ED1-2466303C4C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338" y="1107918"/>
            <a:ext cx="8440391" cy="4777175"/>
          </a:xfrm>
          <a:prstGeom prst="rect">
            <a:avLst/>
          </a:prstGeom>
        </p:spPr>
      </p:pic>
      <p:sp>
        <p:nvSpPr>
          <p:cNvPr id="2" name="Title 1">
            <a:extLst>
              <a:ext uri="{FF2B5EF4-FFF2-40B4-BE49-F238E27FC236}">
                <a16:creationId xmlns:a16="http://schemas.microsoft.com/office/drawing/2014/main" id="{AB17EBCD-421D-4C79-B942-55F0B400534B}"/>
              </a:ext>
            </a:extLst>
          </p:cNvPr>
          <p:cNvSpPr>
            <a:spLocks noGrp="1"/>
          </p:cNvSpPr>
          <p:nvPr>
            <p:ph type="title"/>
          </p:nvPr>
        </p:nvSpPr>
        <p:spPr>
          <a:xfrm>
            <a:off x="628650" y="0"/>
            <a:ext cx="7886700" cy="1325563"/>
          </a:xfrm>
        </p:spPr>
        <p:txBody>
          <a:bodyPr/>
          <a:lstStyle/>
          <a:p>
            <a:pPr algn="ctr"/>
            <a:r>
              <a:rPr lang="en-US" dirty="0"/>
              <a:t>Dimensioned Drawing</a:t>
            </a:r>
          </a:p>
        </p:txBody>
      </p:sp>
      <p:sp>
        <p:nvSpPr>
          <p:cNvPr id="6" name="Rectangle: Rounded Corners 5">
            <a:extLst>
              <a:ext uri="{FF2B5EF4-FFF2-40B4-BE49-F238E27FC236}">
                <a16:creationId xmlns:a16="http://schemas.microsoft.com/office/drawing/2014/main" id="{52F7647F-6F78-FC0D-20A6-16CA4B1FEEDF}"/>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1688854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207C7C1-2513-6597-FDF4-87F15A74F31C}"/>
              </a:ext>
            </a:extLst>
          </p:cNvPr>
          <p:cNvSpPr txBox="1">
            <a:spLocks/>
          </p:cNvSpPr>
          <p:nvPr/>
        </p:nvSpPr>
        <p:spPr>
          <a:xfrm>
            <a:off x="787465" y="330007"/>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Button Ladder Schematic</a:t>
            </a:r>
          </a:p>
        </p:txBody>
      </p:sp>
      <p:sp>
        <p:nvSpPr>
          <p:cNvPr id="9" name="Rectangle: Rounded Corners 8">
            <a:extLst>
              <a:ext uri="{FF2B5EF4-FFF2-40B4-BE49-F238E27FC236}">
                <a16:creationId xmlns:a16="http://schemas.microsoft.com/office/drawing/2014/main" id="{B72ABA2E-4469-C74A-F0C9-8907A01249AD}"/>
              </a:ext>
            </a:extLst>
          </p:cNvPr>
          <p:cNvSpPr/>
          <p:nvPr/>
        </p:nvSpPr>
        <p:spPr>
          <a:xfrm>
            <a:off x="2090787" y="3138256"/>
            <a:ext cx="4292258" cy="1602420"/>
          </a:xfrm>
          <a:prstGeom prst="roundRect">
            <a:avLst/>
          </a:prstGeom>
          <a:solidFill>
            <a:srgbClr val="00B0F0"/>
          </a:solidFill>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600" dirty="0"/>
              <a:t>Buttons connect analog line A4 on the Arduino to different nodes in a ladder of resistors which spans from 5 volts to a node just above ground.  The analog line has a 100k pull down resistor on the Arduino Shield Circuit Board.</a:t>
            </a:r>
          </a:p>
        </p:txBody>
      </p:sp>
      <p:pic>
        <p:nvPicPr>
          <p:cNvPr id="11" name="Picture 10" descr="Shape&#10;&#10;Description automatically generated with medium confidence">
            <a:extLst>
              <a:ext uri="{FF2B5EF4-FFF2-40B4-BE49-F238E27FC236}">
                <a16:creationId xmlns:a16="http://schemas.microsoft.com/office/drawing/2014/main" id="{C63048A1-1711-8BBE-B6F0-4B2F1A964F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465" y="788255"/>
            <a:ext cx="7569070" cy="3243887"/>
          </a:xfrm>
          <a:prstGeom prst="rect">
            <a:avLst/>
          </a:prstGeom>
        </p:spPr>
      </p:pic>
      <p:sp>
        <p:nvSpPr>
          <p:cNvPr id="12" name="Rectangle: Rounded Corners 11">
            <a:extLst>
              <a:ext uri="{FF2B5EF4-FFF2-40B4-BE49-F238E27FC236}">
                <a16:creationId xmlns:a16="http://schemas.microsoft.com/office/drawing/2014/main" id="{EA12BB50-B854-DB20-3D10-DDED3B71F213}"/>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902012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video game&#10;&#10;Description automatically generated">
            <a:extLst>
              <a:ext uri="{FF2B5EF4-FFF2-40B4-BE49-F238E27FC236}">
                <a16:creationId xmlns:a16="http://schemas.microsoft.com/office/drawing/2014/main" id="{09C29127-F759-9510-BBA6-72A7CF6C87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675" y="1809960"/>
            <a:ext cx="8515350" cy="3534528"/>
          </a:xfrm>
          <a:prstGeom prst="rect">
            <a:avLst/>
          </a:prstGeom>
        </p:spPr>
      </p:pic>
      <p:sp>
        <p:nvSpPr>
          <p:cNvPr id="6" name="Title 1">
            <a:extLst>
              <a:ext uri="{FF2B5EF4-FFF2-40B4-BE49-F238E27FC236}">
                <a16:creationId xmlns:a16="http://schemas.microsoft.com/office/drawing/2014/main" id="{4B11817B-6E19-55F4-5408-4165DB56F4AD}"/>
              </a:ext>
            </a:extLst>
          </p:cNvPr>
          <p:cNvSpPr txBox="1">
            <a:spLocks/>
          </p:cNvSpPr>
          <p:nvPr/>
        </p:nvSpPr>
        <p:spPr>
          <a:xfrm>
            <a:off x="483000" y="266330"/>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PCB Layout</a:t>
            </a:r>
          </a:p>
        </p:txBody>
      </p:sp>
      <p:sp>
        <p:nvSpPr>
          <p:cNvPr id="7" name="Rectangle: Rounded Corners 6">
            <a:extLst>
              <a:ext uri="{FF2B5EF4-FFF2-40B4-BE49-F238E27FC236}">
                <a16:creationId xmlns:a16="http://schemas.microsoft.com/office/drawing/2014/main" id="{1CA38118-FDCE-A0BF-462D-AD07C1AB68DE}"/>
              </a:ext>
            </a:extLst>
          </p:cNvPr>
          <p:cNvSpPr/>
          <p:nvPr/>
        </p:nvSpPr>
        <p:spPr>
          <a:xfrm>
            <a:off x="5538691" y="5109230"/>
            <a:ext cx="2957240" cy="470516"/>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r>
              <a:rPr lang="en-US" dirty="0"/>
              <a:t>Created in Altium Designer</a:t>
            </a:r>
          </a:p>
        </p:txBody>
      </p:sp>
      <p:sp>
        <p:nvSpPr>
          <p:cNvPr id="8" name="Rectangle: Rounded Corners 7">
            <a:extLst>
              <a:ext uri="{FF2B5EF4-FFF2-40B4-BE49-F238E27FC236}">
                <a16:creationId xmlns:a16="http://schemas.microsoft.com/office/drawing/2014/main" id="{26F107C0-5298-7627-EA37-24FD8C97C4F2}"/>
              </a:ext>
            </a:extLst>
          </p:cNvPr>
          <p:cNvSpPr/>
          <p:nvPr/>
        </p:nvSpPr>
        <p:spPr>
          <a:xfrm>
            <a:off x="3117900" y="6086117"/>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289993591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776</TotalTime>
  <Words>299</Words>
  <Application>Microsoft Office PowerPoint</Application>
  <PresentationFormat>On-screen Show (4:3)</PresentationFormat>
  <Paragraphs>43</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Control Panel Circuit Board</vt:lpstr>
      <vt:lpstr>PowerPoint Presentation</vt:lpstr>
      <vt:lpstr>Order Circuit Boards</vt:lpstr>
      <vt:lpstr>Order Components</vt:lpstr>
      <vt:lpstr>PowerPoint Presentation</vt:lpstr>
      <vt:lpstr>Backside Detail of cable connection</vt:lpstr>
      <vt:lpstr>Dimensioned Drawing</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Front Panel Boards</dc:title>
  <dc:creator>Spietz, Lafe F. (Fed)</dc:creator>
  <cp:lastModifiedBy>Spietz, Lafe F. (Fed)</cp:lastModifiedBy>
  <cp:revision>29</cp:revision>
  <dcterms:created xsi:type="dcterms:W3CDTF">2024-08-11T00:42:01Z</dcterms:created>
  <dcterms:modified xsi:type="dcterms:W3CDTF">2024-08-15T01:32:04Z</dcterms:modified>
</cp:coreProperties>
</file>

<file path=docProps/thumbnail.jpeg>
</file>